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Lst>
  <p:notesMasterIdLst>
    <p:notesMasterId r:id="rId11"/>
  </p:notesMasterIdLst>
  <p:handoutMasterIdLst>
    <p:handoutMasterId r:id="rId12"/>
  </p:handoutMasterIdLst>
  <p:sldIdLst>
    <p:sldId id="273" r:id="rId3"/>
    <p:sldId id="279" r:id="rId4"/>
    <p:sldId id="272" r:id="rId5"/>
    <p:sldId id="280" r:id="rId6"/>
    <p:sldId id="281" r:id="rId7"/>
    <p:sldId id="283" r:id="rId8"/>
    <p:sldId id="284" r:id="rId9"/>
    <p:sldId id="282" r:id="rId10"/>
  </p:sldIdLst>
  <p:sldSz cx="10691813" cy="75596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6CAE"/>
    <a:srgbClr val="000000"/>
    <a:srgbClr val="E94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autoAdjust="0"/>
  </p:normalViewPr>
  <p:slideViewPr>
    <p:cSldViewPr snapToGrid="0">
      <p:cViewPr varScale="1">
        <p:scale>
          <a:sx n="62" d="100"/>
          <a:sy n="62" d="100"/>
        </p:scale>
        <p:origin x="67" y="47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0" d="100"/>
          <a:sy n="120" d="100"/>
        </p:scale>
        <p:origin x="397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CBD586-1C36-4260-A05B-3A1E23DD696F}" type="datetimeFigureOut">
              <a:rPr lang="en-GB" smtClean="0"/>
              <a:t>12/10/2020</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A014E9-8306-4893-BB53-C5D80F65B9C1}" type="slidenum">
              <a:rPr lang="en-GB" smtClean="0"/>
              <a:t>‹#›</a:t>
            </a:fld>
            <a:endParaRPr lang="en-GB"/>
          </a:p>
        </p:txBody>
      </p:sp>
    </p:spTree>
    <p:extLst>
      <p:ext uri="{BB962C8B-B14F-4D97-AF65-F5344CB8AC3E}">
        <p14:creationId xmlns:p14="http://schemas.microsoft.com/office/powerpoint/2010/main" val="35443277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D8BA28-EE1E-4B8F-9349-37F42809C967}" type="datetimeFigureOut">
              <a:rPr lang="en-GB" smtClean="0"/>
              <a:t>12/10/2020</a:t>
            </a:fld>
            <a:endParaRPr lang="en-GB"/>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B1A029-17D5-4BDF-A530-870AD8936533}" type="slidenum">
              <a:rPr lang="en-GB" smtClean="0"/>
              <a:t>‹#›</a:t>
            </a:fld>
            <a:endParaRPr lang="en-GB"/>
          </a:p>
        </p:txBody>
      </p:sp>
    </p:spTree>
    <p:extLst>
      <p:ext uri="{BB962C8B-B14F-4D97-AF65-F5344CB8AC3E}">
        <p14:creationId xmlns:p14="http://schemas.microsoft.com/office/powerpoint/2010/main" val="93729519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53607" y="1603193"/>
            <a:ext cx="9503144" cy="5108713"/>
          </a:xfrm>
          <a:prstGeom prst="rect">
            <a:avLst/>
          </a:prstGeom>
        </p:spPr>
        <p:txBody>
          <a:bodyPr>
            <a:normAutofit/>
          </a:bodyPr>
          <a:lstStyle>
            <a:lvl1pPr marL="285750" indent="-285750" algn="l">
              <a:buFont typeface="Arial" panose="020B0604020202020204" pitchFamily="34" charset="0"/>
              <a:buChar char="•"/>
              <a:defRPr sz="2400" baseline="0">
                <a:latin typeface="+mn-lt"/>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dirty="0"/>
              <a:t>Body text – Calibri body, no smaller than point size 18</a:t>
            </a:r>
          </a:p>
        </p:txBody>
      </p:sp>
      <p:sp>
        <p:nvSpPr>
          <p:cNvPr id="5" name="Footer Placeholder 4"/>
          <p:cNvSpPr>
            <a:spLocks noGrp="1"/>
          </p:cNvSpPr>
          <p:nvPr>
            <p:ph type="ftr" sz="quarter" idx="11"/>
          </p:nvPr>
        </p:nvSpPr>
        <p:spPr>
          <a:xfrm>
            <a:off x="569843" y="7006700"/>
            <a:ext cx="6580307" cy="402483"/>
          </a:xfrm>
          <a:prstGeom prst="rect">
            <a:avLst/>
          </a:prstGeom>
        </p:spPr>
        <p:txBody>
          <a:bodyPr/>
          <a:lstStyle>
            <a:lvl1pPr>
              <a:defRPr>
                <a:solidFill>
                  <a:schemeClr val="tx1"/>
                </a:solidFill>
              </a:defRPr>
            </a:lvl1pPr>
          </a:lstStyle>
          <a:p>
            <a:r>
              <a:rPr lang="en-GB" dirty="0" smtClean="0"/>
              <a:t>literacytrust.org.uk</a:t>
            </a:r>
            <a:endParaRPr lang="en-GB" dirty="0"/>
          </a:p>
        </p:txBody>
      </p:sp>
      <p:sp>
        <p:nvSpPr>
          <p:cNvPr id="6" name="Slide Number Placeholder 5"/>
          <p:cNvSpPr>
            <a:spLocks noGrp="1"/>
          </p:cNvSpPr>
          <p:nvPr>
            <p:ph type="sldNum" sz="quarter" idx="12"/>
          </p:nvPr>
        </p:nvSpPr>
        <p:spPr>
          <a:xfrm>
            <a:off x="7551093" y="7006700"/>
            <a:ext cx="2405658" cy="402483"/>
          </a:xfrm>
          <a:prstGeom prst="rect">
            <a:avLst/>
          </a:prstGeom>
        </p:spPr>
        <p:txBody>
          <a:bodyPr/>
          <a:lstStyle/>
          <a:p>
            <a:pPr algn="r"/>
            <a:fld id="{906567F9-CC0D-4FD6-8CF0-FE17D7DE3DCF}" type="slidenum">
              <a:rPr lang="en-GB" smtClean="0"/>
              <a:pPr algn="r"/>
              <a:t>‹#›</a:t>
            </a:fld>
            <a:endParaRPr lang="en-GB" dirty="0"/>
          </a:p>
        </p:txBody>
      </p:sp>
      <p:sp>
        <p:nvSpPr>
          <p:cNvPr id="7" name="Rectangle 6"/>
          <p:cNvSpPr/>
          <p:nvPr userDrawn="1"/>
        </p:nvSpPr>
        <p:spPr>
          <a:xfrm>
            <a:off x="0" y="-94708"/>
            <a:ext cx="10691813" cy="1550504"/>
          </a:xfrm>
          <a:prstGeom prst="rect">
            <a:avLst/>
          </a:prstGeom>
          <a:solidFill>
            <a:srgbClr val="826C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96887" y="70944"/>
            <a:ext cx="8359864" cy="1219200"/>
          </a:xfrm>
          <a:prstGeom prst="rect">
            <a:avLst/>
          </a:prstGeom>
        </p:spPr>
        <p:txBody>
          <a:bodyPr anchor="b">
            <a:normAutofit/>
          </a:bodyPr>
          <a:lstStyle>
            <a:lvl1pPr algn="l">
              <a:defRPr sz="4400" b="1" spc="100" baseline="0">
                <a:solidFill>
                  <a:schemeClr val="bg1"/>
                </a:solidFill>
                <a:latin typeface="+mn-lt"/>
              </a:defRPr>
            </a:lvl1pPr>
          </a:lstStyle>
          <a:p>
            <a:r>
              <a:rPr lang="en-US" dirty="0"/>
              <a:t>Heading here – Calibri Body, bold, point size 44</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353" y="331683"/>
            <a:ext cx="882944" cy="880891"/>
          </a:xfrm>
          <a:prstGeom prst="rect">
            <a:avLst/>
          </a:prstGeom>
        </p:spPr>
      </p:pic>
      <p:pic>
        <p:nvPicPr>
          <p:cNvPr id="8" name="Picture 7"/>
          <p:cNvPicPr/>
          <p:nvPr userDrawn="1"/>
        </p:nvPicPr>
        <p:blipFill rotWithShape="1">
          <a:blip r:embed="rId3" cstate="print">
            <a:extLst>
              <a:ext uri="{28A0092B-C50C-407E-A947-70E740481C1C}">
                <a14:useLocalDpi xmlns:a14="http://schemas.microsoft.com/office/drawing/2010/main" val="0"/>
              </a:ext>
            </a:extLst>
          </a:blip>
          <a:srcRect r="2095"/>
          <a:stretch/>
        </p:blipFill>
        <p:spPr>
          <a:xfrm>
            <a:off x="0" y="-94708"/>
            <a:ext cx="10687050" cy="1550504"/>
          </a:xfrm>
          <a:prstGeom prst="rect">
            <a:avLst/>
          </a:prstGeom>
        </p:spPr>
      </p:pic>
      <p:pic>
        <p:nvPicPr>
          <p:cNvPr id="10" name="Picture 9"/>
          <p:cNvPicPr>
            <a:picLocks noChangeAspect="1"/>
          </p:cNvPicPr>
          <p:nvPr userDrawn="1"/>
        </p:nvPicPr>
        <p:blipFill>
          <a:blip r:embed="rId4"/>
          <a:stretch>
            <a:fillRect/>
          </a:stretch>
        </p:blipFill>
        <p:spPr>
          <a:xfrm>
            <a:off x="7695690" y="6961883"/>
            <a:ext cx="2472757" cy="492115"/>
          </a:xfrm>
          <a:prstGeom prst="rect">
            <a:avLst/>
          </a:prstGeom>
        </p:spPr>
      </p:pic>
    </p:spTree>
    <p:extLst>
      <p:ext uri="{BB962C8B-B14F-4D97-AF65-F5344CB8AC3E}">
        <p14:creationId xmlns:p14="http://schemas.microsoft.com/office/powerpoint/2010/main" val="3407169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3238"/>
            <a:ext cx="3448050" cy="17653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4545013" y="1089025"/>
            <a:ext cx="541337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736600" y="2268538"/>
            <a:ext cx="344805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12/10/2020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Tree>
    <p:extLst>
      <p:ext uri="{BB962C8B-B14F-4D97-AF65-F5344CB8AC3E}">
        <p14:creationId xmlns:p14="http://schemas.microsoft.com/office/powerpoint/2010/main" val="52485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Tree>
    <p:extLst>
      <p:ext uri="{BB962C8B-B14F-4D97-AF65-F5344CB8AC3E}">
        <p14:creationId xmlns:p14="http://schemas.microsoft.com/office/powerpoint/2010/main" val="115640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9832" y="6888729"/>
            <a:ext cx="670946" cy="670946"/>
          </a:xfrm>
          <a:prstGeom prst="rect">
            <a:avLst/>
          </a:prstGeom>
        </p:spPr>
      </p:pic>
      <p:sp>
        <p:nvSpPr>
          <p:cNvPr id="4" name="Rectangle 3"/>
          <p:cNvSpPr/>
          <p:nvPr userDrawn="1"/>
        </p:nvSpPr>
        <p:spPr>
          <a:xfrm flipH="1">
            <a:off x="0" y="0"/>
            <a:ext cx="3139013" cy="7559675"/>
          </a:xfrm>
          <a:prstGeom prst="rect">
            <a:avLst/>
          </a:prstGeom>
          <a:solidFill>
            <a:srgbClr val="826C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userDrawn="1"/>
        </p:nvSpPr>
        <p:spPr>
          <a:xfrm>
            <a:off x="3389479" y="6166310"/>
            <a:ext cx="7109842" cy="907941"/>
          </a:xfrm>
          <a:prstGeom prst="rect">
            <a:avLst/>
          </a:prstGeom>
        </p:spPr>
        <p:txBody>
          <a:bodyPr wrap="square">
            <a:spAutoFit/>
          </a:bodyPr>
          <a:lstStyle/>
          <a:p>
            <a:pPr>
              <a:spcAft>
                <a:spcPts val="0"/>
              </a:spcAft>
              <a:tabLst>
                <a:tab pos="2865755" algn="ctr"/>
                <a:tab pos="5731510" algn="r"/>
              </a:tabLst>
            </a:pPr>
            <a:r>
              <a:rPr lang="en-GB"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National Literacy Trust </a:t>
            </a:r>
            <a:r>
              <a:rPr lang="en-GB"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2020</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tabLst>
                <a:tab pos="2865755" algn="ctr"/>
                <a:tab pos="5731510" algn="r"/>
              </a:tabLs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 020 7587 1842   W: </a:t>
            </a:r>
            <a:r>
              <a:rPr lang="en-GB"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literacytrust.org.uk   </a:t>
            </a: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Twitter: @</a:t>
            </a:r>
            <a:r>
              <a:rPr lang="en-GB" sz="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Literacy_Trust</a:t>
            </a: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Facebook: </a:t>
            </a:r>
            <a:r>
              <a:rPr lang="en-GB" sz="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nationalliteracytrust</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tabLst>
                <a:tab pos="2865755" algn="ctr"/>
                <a:tab pos="5731510" algn="r"/>
              </a:tabLst>
            </a:pPr>
            <a:r>
              <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tabLst>
                <a:tab pos="2865755" algn="ctr"/>
                <a:tab pos="5731510" algn="r"/>
              </a:tabLst>
            </a:pPr>
            <a:r>
              <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National Literacy Trust is a registered charity no. 1116260 and a company limited by guarantee no. 5836486 registered in England and Wales  </a:t>
            </a:r>
            <a:br>
              <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and a registered charity in Scotland no. SC042944. Registered address: 68 South Lambeth Road, London SW8 1RL.</a:t>
            </a:r>
            <a:endParaRPr lang="en-GB"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9666" y="481524"/>
            <a:ext cx="1979680" cy="1979680"/>
          </a:xfrm>
          <a:prstGeom prst="rect">
            <a:avLst/>
          </a:prstGeom>
        </p:spPr>
      </p:pic>
      <p:sp>
        <p:nvSpPr>
          <p:cNvPr id="11" name="Rectangle 10"/>
          <p:cNvSpPr/>
          <p:nvPr userDrawn="1"/>
        </p:nvSpPr>
        <p:spPr>
          <a:xfrm>
            <a:off x="3607200" y="1022121"/>
            <a:ext cx="6674400" cy="1200329"/>
          </a:xfrm>
          <a:prstGeom prst="rect">
            <a:avLst/>
          </a:prstGeom>
        </p:spPr>
        <p:txBody>
          <a:bodyPr wrap="square">
            <a:spAutoFit/>
          </a:bodyPr>
          <a:lstStyle/>
          <a:p>
            <a:r>
              <a:rPr lang="en-GB" sz="4800" b="1" spc="100" dirty="0">
                <a:solidFill>
                  <a:srgbClr val="826CAE"/>
                </a:solidFill>
                <a:latin typeface="+mn-lt"/>
              </a:rPr>
              <a:t>Thank you</a:t>
            </a:r>
            <a:r>
              <a:rPr lang="en-GB" b="1" dirty="0">
                <a:latin typeface="+mn-lt"/>
              </a:rPr>
              <a:t/>
            </a:r>
            <a:br>
              <a:rPr lang="en-GB" b="1" dirty="0">
                <a:latin typeface="+mn-lt"/>
              </a:rPr>
            </a:br>
            <a:endParaRPr lang="en-GB" sz="2400" spc="100" dirty="0">
              <a:latin typeface="+mn-lt"/>
            </a:endParaRPr>
          </a:p>
        </p:txBody>
      </p:sp>
    </p:spTree>
    <p:extLst>
      <p:ext uri="{BB962C8B-B14F-4D97-AF65-F5344CB8AC3E}">
        <p14:creationId xmlns:p14="http://schemas.microsoft.com/office/powerpoint/2010/main" val="4278396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18014" y="1805831"/>
            <a:ext cx="8018463" cy="2632075"/>
          </a:xfrm>
        </p:spPr>
        <p:txBody>
          <a:bodyPr anchor="b"/>
          <a:lstStyle>
            <a:lvl1pPr algn="ctr">
              <a:defRPr sz="6000"/>
            </a:lvl1pPr>
          </a:lstStyle>
          <a:p>
            <a:r>
              <a:rPr lang="en-US" dirty="0"/>
              <a:t>Click to edit Master title style</a:t>
            </a:r>
            <a:endParaRPr lang="en-GB" dirty="0"/>
          </a:p>
        </p:txBody>
      </p:sp>
      <p:sp>
        <p:nvSpPr>
          <p:cNvPr id="3" name="Subtitle 2"/>
          <p:cNvSpPr>
            <a:spLocks noGrp="1"/>
          </p:cNvSpPr>
          <p:nvPr>
            <p:ph type="subTitle" idx="1"/>
          </p:nvPr>
        </p:nvSpPr>
        <p:spPr>
          <a:xfrm>
            <a:off x="1318014" y="4539506"/>
            <a:ext cx="8018463"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
        <p:nvSpPr>
          <p:cNvPr id="8" name="Title Placeholder 1"/>
          <p:cNvSpPr txBox="1">
            <a:spLocks/>
          </p:cNvSpPr>
          <p:nvPr userDrawn="1"/>
        </p:nvSpPr>
        <p:spPr>
          <a:xfrm>
            <a:off x="1553390" y="94515"/>
            <a:ext cx="9221787" cy="14605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a:lstStyle>
          <a:p>
            <a:r>
              <a:rPr lang="en-US" dirty="0"/>
              <a:t>Heading here</a:t>
            </a:r>
            <a:endParaRPr lang="en-GB" dirty="0"/>
          </a:p>
        </p:txBody>
      </p:sp>
    </p:spTree>
    <p:extLst>
      <p:ext uri="{BB962C8B-B14F-4D97-AF65-F5344CB8AC3E}">
        <p14:creationId xmlns:p14="http://schemas.microsoft.com/office/powerpoint/2010/main" val="2897028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 here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Tree>
    <p:extLst>
      <p:ext uri="{BB962C8B-B14F-4D97-AF65-F5344CB8AC3E}">
        <p14:creationId xmlns:p14="http://schemas.microsoft.com/office/powerpoint/2010/main" val="4058950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0250" y="1884363"/>
            <a:ext cx="9220200" cy="31448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730250" y="5059363"/>
            <a:ext cx="9220200"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
        <p:nvSpPr>
          <p:cNvPr id="7" name="Title Placeholder 1"/>
          <p:cNvSpPr txBox="1">
            <a:spLocks/>
          </p:cNvSpPr>
          <p:nvPr userDrawn="1"/>
        </p:nvSpPr>
        <p:spPr>
          <a:xfrm>
            <a:off x="1553390" y="94515"/>
            <a:ext cx="9221787" cy="14605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a:lstStyle>
          <a:p>
            <a:r>
              <a:rPr lang="en-US" dirty="0"/>
              <a:t>Heading here</a:t>
            </a:r>
            <a:endParaRPr lang="en-GB" dirty="0"/>
          </a:p>
        </p:txBody>
      </p:sp>
    </p:spTree>
    <p:extLst>
      <p:ext uri="{BB962C8B-B14F-4D97-AF65-F5344CB8AC3E}">
        <p14:creationId xmlns:p14="http://schemas.microsoft.com/office/powerpoint/2010/main" val="3587305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 here</a:t>
            </a:r>
            <a:endParaRPr lang="en-GB" dirty="0"/>
          </a:p>
        </p:txBody>
      </p:sp>
      <p:sp>
        <p:nvSpPr>
          <p:cNvPr id="3" name="Content Placeholder 2"/>
          <p:cNvSpPr>
            <a:spLocks noGrp="1"/>
          </p:cNvSpPr>
          <p:nvPr>
            <p:ph sz="half" idx="1"/>
          </p:nvPr>
        </p:nvSpPr>
        <p:spPr>
          <a:xfrm>
            <a:off x="735013" y="2012950"/>
            <a:ext cx="4533900" cy="4795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21313" y="2012950"/>
            <a:ext cx="4535487" cy="4795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12/10/2020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Tree>
    <p:extLst>
      <p:ext uri="{BB962C8B-B14F-4D97-AF65-F5344CB8AC3E}">
        <p14:creationId xmlns:p14="http://schemas.microsoft.com/office/powerpoint/2010/main" val="4032972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70025" y="115888"/>
            <a:ext cx="9221788" cy="1460500"/>
          </a:xfrm>
        </p:spPr>
        <p:txBody>
          <a:bodyPr/>
          <a:lstStyle/>
          <a:p>
            <a:r>
              <a:rPr lang="en-US" dirty="0"/>
              <a:t>Heading here</a:t>
            </a:r>
            <a:endParaRPr lang="en-GB" dirty="0"/>
          </a:p>
        </p:txBody>
      </p:sp>
      <p:sp>
        <p:nvSpPr>
          <p:cNvPr id="3" name="Text Placeholder 2"/>
          <p:cNvSpPr>
            <a:spLocks noGrp="1"/>
          </p:cNvSpPr>
          <p:nvPr>
            <p:ph type="body" idx="1"/>
          </p:nvPr>
        </p:nvSpPr>
        <p:spPr>
          <a:xfrm>
            <a:off x="736600" y="1852613"/>
            <a:ext cx="4522788"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36600" y="2760663"/>
            <a:ext cx="4522788"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413375" y="1852613"/>
            <a:ext cx="4545013"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413375" y="2760663"/>
            <a:ext cx="4545013"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12/10/2020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Tree>
    <p:extLst>
      <p:ext uri="{BB962C8B-B14F-4D97-AF65-F5344CB8AC3E}">
        <p14:creationId xmlns:p14="http://schemas.microsoft.com/office/powerpoint/2010/main" val="749107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 here</a:t>
            </a:r>
            <a:endParaRPr lang="en-GB" dirty="0"/>
          </a:p>
        </p:txBody>
      </p:sp>
      <p:sp>
        <p:nvSpPr>
          <p:cNvPr id="3" name="Date Placeholder 2"/>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12/10/2020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Tree>
    <p:extLst>
      <p:ext uri="{BB962C8B-B14F-4D97-AF65-F5344CB8AC3E}">
        <p14:creationId xmlns:p14="http://schemas.microsoft.com/office/powerpoint/2010/main" val="1825480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12/10/2020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Tree>
    <p:extLst>
      <p:ext uri="{BB962C8B-B14F-4D97-AF65-F5344CB8AC3E}">
        <p14:creationId xmlns:p14="http://schemas.microsoft.com/office/powerpoint/2010/main" val="42895402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1.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Rectangle 1"/>
          <p:cNvSpPr/>
          <p:nvPr userDrawn="1"/>
        </p:nvSpPr>
        <p:spPr>
          <a:xfrm>
            <a:off x="0" y="-94708"/>
            <a:ext cx="10691813" cy="1550504"/>
          </a:xfrm>
          <a:prstGeom prst="rect">
            <a:avLst/>
          </a:prstGeom>
          <a:solidFill>
            <a:srgbClr val="826C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0353" y="331683"/>
            <a:ext cx="882944" cy="880891"/>
          </a:xfrm>
          <a:prstGeom prst="rect">
            <a:avLst/>
          </a:prstGeom>
        </p:spPr>
      </p:pic>
      <p:sp>
        <p:nvSpPr>
          <p:cNvPr id="5" name="Footer Placeholder 4"/>
          <p:cNvSpPr>
            <a:spLocks noGrp="1"/>
          </p:cNvSpPr>
          <p:nvPr>
            <p:ph type="ftr" sz="quarter" idx="3"/>
          </p:nvPr>
        </p:nvSpPr>
        <p:spPr>
          <a:xfrm>
            <a:off x="569843" y="7006700"/>
            <a:ext cx="6580307" cy="402483"/>
          </a:xfrm>
          <a:prstGeom prst="rect">
            <a:avLst/>
          </a:prstGeom>
        </p:spPr>
        <p:txBody>
          <a:bodyPr/>
          <a:lstStyle>
            <a:lvl1pPr>
              <a:defRPr>
                <a:solidFill>
                  <a:schemeClr val="tx1"/>
                </a:solidFill>
              </a:defRPr>
            </a:lvl1pPr>
          </a:lstStyle>
          <a:p>
            <a:r>
              <a:rPr lang="en-GB" dirty="0" smtClean="0"/>
              <a:t>literacytrust.org.uk</a:t>
            </a:r>
            <a:endParaRPr lang="en-GB" dirty="0"/>
          </a:p>
        </p:txBody>
      </p:sp>
      <p:sp>
        <p:nvSpPr>
          <p:cNvPr id="7" name="Title 1"/>
          <p:cNvSpPr txBox="1">
            <a:spLocks/>
          </p:cNvSpPr>
          <p:nvPr userDrawn="1"/>
        </p:nvSpPr>
        <p:spPr>
          <a:xfrm>
            <a:off x="1596887" y="-94708"/>
            <a:ext cx="8359864" cy="1219200"/>
          </a:xfrm>
          <a:prstGeom prst="rect">
            <a:avLst/>
          </a:prstGeom>
        </p:spPr>
        <p:txBody>
          <a:bodyPr anchor="b">
            <a:normAutofit/>
          </a:bodyPr>
          <a:lstStyle>
            <a:lvl1pPr algn="l" defTabSz="1007943" rtl="0" eaLnBrk="1" latinLnBrk="0" hangingPunct="1">
              <a:lnSpc>
                <a:spcPct val="90000"/>
              </a:lnSpc>
              <a:spcBef>
                <a:spcPct val="0"/>
              </a:spcBef>
              <a:buNone/>
              <a:defRPr sz="4400" b="1" kern="1200" spc="100" baseline="0">
                <a:solidFill>
                  <a:schemeClr val="bg1"/>
                </a:solidFill>
                <a:latin typeface="+mn-lt"/>
                <a:ea typeface="+mj-ea"/>
                <a:cs typeface="+mj-cs"/>
              </a:defRPr>
            </a:lvl1pPr>
          </a:lstStyle>
          <a:p>
            <a:r>
              <a:rPr lang="en-US" dirty="0"/>
              <a:t>Heading here</a:t>
            </a:r>
          </a:p>
        </p:txBody>
      </p:sp>
      <p:sp>
        <p:nvSpPr>
          <p:cNvPr id="9" name="TextBox 8"/>
          <p:cNvSpPr txBox="1"/>
          <p:nvPr userDrawn="1"/>
        </p:nvSpPr>
        <p:spPr>
          <a:xfrm>
            <a:off x="9811280" y="7006700"/>
            <a:ext cx="880533" cy="369332"/>
          </a:xfrm>
          <a:prstGeom prst="rect">
            <a:avLst/>
          </a:prstGeom>
          <a:noFill/>
        </p:spPr>
        <p:txBody>
          <a:bodyPr wrap="square" rtlCol="0">
            <a:spAutoFit/>
          </a:bodyPr>
          <a:lstStyle/>
          <a:p>
            <a:fld id="{B5596399-3C9C-4D66-8F3B-BD15D0F6C26E}" type="slidenum">
              <a:rPr lang="en-GB" smtClean="0"/>
              <a:t>‹#›</a:t>
            </a:fld>
            <a:endParaRPr lang="en-GB" dirty="0"/>
          </a:p>
        </p:txBody>
      </p:sp>
    </p:spTree>
    <p:extLst>
      <p:ext uri="{BB962C8B-B14F-4D97-AF65-F5344CB8AC3E}">
        <p14:creationId xmlns:p14="http://schemas.microsoft.com/office/powerpoint/2010/main" val="1640386751"/>
      </p:ext>
    </p:extLst>
  </p:cSld>
  <p:clrMap bg1="lt1" tx1="dk1" bg2="lt2" tx2="dk2" accent1="accent1" accent2="accent2" accent3="accent3" accent4="accent4" accent5="accent5" accent6="accent6" hlink="hlink" folHlink="folHlink"/>
  <p:sldLayoutIdLst>
    <p:sldLayoutId id="2147483661" r:id="rId1"/>
  </p:sldLayoutIdLst>
  <p:hf sldNum="0" hdr="0" dt="0"/>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35013" y="2012950"/>
            <a:ext cx="9221787" cy="4795838"/>
          </a:xfrm>
          <a:prstGeom prst="rect">
            <a:avLst/>
          </a:prstGeom>
        </p:spPr>
        <p:txBody>
          <a:bodyPr vert="horz" lIns="91440" tIns="45720" rIns="91440" bIns="45720" rtlCol="0">
            <a:norm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735013" y="6964304"/>
            <a:ext cx="3608387" cy="401638"/>
          </a:xfrm>
          <a:prstGeom prst="rect">
            <a:avLst/>
          </a:prstGeom>
        </p:spPr>
        <p:txBody>
          <a:bodyPr vert="horz" lIns="91440" tIns="45720" rIns="91440" bIns="45720" rtlCol="0" anchor="ctr"/>
          <a:lstStyle>
            <a:lvl1pPr algn="ctr">
              <a:defRPr sz="1600">
                <a:solidFill>
                  <a:schemeClr val="tx1"/>
                </a:solidFill>
              </a:defRPr>
            </a:lvl1pPr>
          </a:lstStyle>
          <a:p>
            <a:pPr algn="l"/>
            <a:r>
              <a:rPr lang="en-GB" dirty="0" smtClean="0"/>
              <a:t>nationaliteracytrust.org.uk</a:t>
            </a:r>
            <a:endParaRPr lang="en-GB" dirty="0"/>
          </a:p>
        </p:txBody>
      </p:sp>
      <p:sp>
        <p:nvSpPr>
          <p:cNvPr id="7" name="Rectangle 6"/>
          <p:cNvSpPr/>
          <p:nvPr userDrawn="1"/>
        </p:nvSpPr>
        <p:spPr>
          <a:xfrm>
            <a:off x="0" y="-94708"/>
            <a:ext cx="10691813" cy="1550504"/>
          </a:xfrm>
          <a:prstGeom prst="rect">
            <a:avLst/>
          </a:prstGeom>
          <a:solidFill>
            <a:srgbClr val="826C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420353" y="331683"/>
            <a:ext cx="882944" cy="880891"/>
          </a:xfrm>
          <a:prstGeom prst="rect">
            <a:avLst/>
          </a:prstGeom>
        </p:spPr>
      </p:pic>
      <p:sp>
        <p:nvSpPr>
          <p:cNvPr id="2" name="Title Placeholder 1"/>
          <p:cNvSpPr>
            <a:spLocks noGrp="1"/>
          </p:cNvSpPr>
          <p:nvPr>
            <p:ph type="title"/>
          </p:nvPr>
        </p:nvSpPr>
        <p:spPr>
          <a:xfrm>
            <a:off x="1553390" y="94515"/>
            <a:ext cx="9221787" cy="1460500"/>
          </a:xfrm>
          <a:prstGeom prst="rect">
            <a:avLst/>
          </a:prstGeom>
        </p:spPr>
        <p:txBody>
          <a:bodyPr vert="horz" lIns="91440" tIns="45720" rIns="91440" bIns="45720" rtlCol="0" anchor="ctr">
            <a:normAutofit/>
          </a:bodyPr>
          <a:lstStyle/>
          <a:p>
            <a:r>
              <a:rPr lang="en-US" dirty="0"/>
              <a:t>Heading here</a:t>
            </a:r>
            <a:endParaRPr lang="en-GB" dirty="0"/>
          </a:p>
        </p:txBody>
      </p:sp>
      <p:sp>
        <p:nvSpPr>
          <p:cNvPr id="9" name="TextBox 8"/>
          <p:cNvSpPr txBox="1"/>
          <p:nvPr userDrawn="1"/>
        </p:nvSpPr>
        <p:spPr>
          <a:xfrm>
            <a:off x="9125339" y="6964304"/>
            <a:ext cx="831461" cy="369332"/>
          </a:xfrm>
          <a:prstGeom prst="rect">
            <a:avLst/>
          </a:prstGeom>
          <a:noFill/>
        </p:spPr>
        <p:txBody>
          <a:bodyPr wrap="square" rtlCol="0">
            <a:spAutoFit/>
          </a:bodyPr>
          <a:lstStyle/>
          <a:p>
            <a:pPr algn="r"/>
            <a:fld id="{30946B27-D98A-4140-B12F-9BCAEFAAC5D1}" type="slidenum">
              <a:rPr lang="en-GB" smtClean="0">
                <a:solidFill>
                  <a:schemeClr val="tx1"/>
                </a:solidFill>
              </a:rPr>
              <a:pPr algn="r"/>
              <a:t>‹#›</a:t>
            </a:fld>
            <a:endParaRPr lang="en-GB" dirty="0">
              <a:solidFill>
                <a:schemeClr val="tx1"/>
              </a:solidFill>
            </a:endParaRPr>
          </a:p>
        </p:txBody>
      </p:sp>
    </p:spTree>
    <p:extLst>
      <p:ext uri="{BB962C8B-B14F-4D97-AF65-F5344CB8AC3E}">
        <p14:creationId xmlns:p14="http://schemas.microsoft.com/office/powerpoint/2010/main" val="526264542"/>
      </p:ext>
    </p:extLst>
  </p:cSld>
  <p:clrMap bg1="lt1" tx1="dk1" bg2="lt2" tx2="dk2" accent1="accent1" accent2="accent2" accent3="accent3" accent4="accent4" accent5="accent5" accent6="accent6" hlink="hlink" folHlink="folHlink"/>
  <p:sldLayoutIdLst>
    <p:sldLayoutId id="2147483663" r:id="rId1"/>
    <p:sldLayoutId id="2147483665" r:id="rId2"/>
    <p:sldLayoutId id="2147483666" r:id="rId3"/>
    <p:sldLayoutId id="2147483667" r:id="rId4"/>
    <p:sldLayoutId id="2147483668" r:id="rId5"/>
    <p:sldLayoutId id="2147483669" r:id="rId6"/>
    <p:sldLayoutId id="2147483670" r:id="rId7"/>
    <p:sldLayoutId id="2147483671" r:id="rId8"/>
    <p:sldLayoutId id="2147483673" r:id="rId9"/>
    <p:sldLayoutId id="2147483674" r:id="rId10"/>
  </p:sldLayoutIdLst>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dictionary.com/e/word-of-the-day/"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3607" y="2525486"/>
            <a:ext cx="9503144" cy="4186420"/>
          </a:xfrm>
        </p:spPr>
        <p:txBody>
          <a:bodyPr>
            <a:normAutofit fontScale="92500" lnSpcReduction="20000"/>
          </a:bodyPr>
          <a:lstStyle/>
          <a:p>
            <a:pPr marL="0" indent="0">
              <a:buNone/>
            </a:pPr>
            <a:r>
              <a:rPr lang="en-GB" b="1" dirty="0">
                <a:solidFill>
                  <a:srgbClr val="002060"/>
                </a:solidFill>
              </a:rPr>
              <a:t>Below </a:t>
            </a:r>
            <a:r>
              <a:rPr lang="en-GB" b="1" dirty="0" smtClean="0">
                <a:solidFill>
                  <a:srgbClr val="002060"/>
                </a:solidFill>
              </a:rPr>
              <a:t>is a </a:t>
            </a:r>
            <a:r>
              <a:rPr lang="en-GB" b="1" dirty="0">
                <a:solidFill>
                  <a:srgbClr val="002060"/>
                </a:solidFill>
              </a:rPr>
              <a:t>list of </a:t>
            </a:r>
            <a:r>
              <a:rPr lang="en-GB" b="1" dirty="0" smtClean="0">
                <a:solidFill>
                  <a:srgbClr val="002060"/>
                </a:solidFill>
              </a:rPr>
              <a:t>five </a:t>
            </a:r>
            <a:r>
              <a:rPr lang="en-GB" b="1" dirty="0">
                <a:solidFill>
                  <a:srgbClr val="002060"/>
                </a:solidFill>
              </a:rPr>
              <a:t>things </a:t>
            </a:r>
            <a:r>
              <a:rPr lang="en-GB" b="1" dirty="0" smtClean="0">
                <a:solidFill>
                  <a:srgbClr val="002060"/>
                </a:solidFill>
              </a:rPr>
              <a:t>you </a:t>
            </a:r>
            <a:r>
              <a:rPr lang="en-GB" b="1" dirty="0">
                <a:solidFill>
                  <a:srgbClr val="002060"/>
                </a:solidFill>
              </a:rPr>
              <a:t>can do every day to improve your </a:t>
            </a:r>
            <a:r>
              <a:rPr lang="en-GB" b="1" dirty="0" smtClean="0">
                <a:solidFill>
                  <a:srgbClr val="002060"/>
                </a:solidFill>
              </a:rPr>
              <a:t>writing </a:t>
            </a:r>
            <a:r>
              <a:rPr lang="en-GB" b="1" dirty="0">
                <a:solidFill>
                  <a:srgbClr val="002060"/>
                </a:solidFill>
              </a:rPr>
              <a:t>skills.</a:t>
            </a:r>
          </a:p>
          <a:p>
            <a:pPr marL="0" indent="0">
              <a:buNone/>
            </a:pPr>
            <a:endParaRPr lang="en-GB" dirty="0"/>
          </a:p>
          <a:p>
            <a:pPr marL="0" indent="0">
              <a:buNone/>
            </a:pPr>
            <a:r>
              <a:rPr lang="en-GB" dirty="0" smtClean="0"/>
              <a:t>1. Plan your writing </a:t>
            </a:r>
          </a:p>
          <a:p>
            <a:pPr marL="0" indent="0">
              <a:buNone/>
            </a:pPr>
            <a:endParaRPr lang="en-GB" dirty="0" smtClean="0"/>
          </a:p>
          <a:p>
            <a:pPr marL="0" indent="0">
              <a:buNone/>
            </a:pPr>
            <a:r>
              <a:rPr lang="en-GB" dirty="0" smtClean="0"/>
              <a:t>2. Make notes at work </a:t>
            </a:r>
            <a:endParaRPr lang="en-GB" dirty="0"/>
          </a:p>
          <a:p>
            <a:pPr marL="0" indent="0">
              <a:buNone/>
            </a:pPr>
            <a:endParaRPr lang="en-GB" dirty="0" smtClean="0"/>
          </a:p>
          <a:p>
            <a:pPr marL="0" indent="0">
              <a:buNone/>
            </a:pPr>
            <a:r>
              <a:rPr lang="en-GB" dirty="0" smtClean="0"/>
              <a:t>3. Sign up to a “word of the day”</a:t>
            </a:r>
            <a:endParaRPr lang="en-GB" dirty="0"/>
          </a:p>
          <a:p>
            <a:pPr marL="0" indent="0">
              <a:buNone/>
            </a:pPr>
            <a:endParaRPr lang="en-GB" dirty="0"/>
          </a:p>
          <a:p>
            <a:pPr marL="0" indent="0">
              <a:buNone/>
            </a:pPr>
            <a:r>
              <a:rPr lang="en-GB" dirty="0"/>
              <a:t>4. </a:t>
            </a:r>
            <a:r>
              <a:rPr lang="en-GB" dirty="0" smtClean="0"/>
              <a:t>Write down new vocabulary that you learn at work </a:t>
            </a:r>
          </a:p>
          <a:p>
            <a:pPr marL="0" indent="0">
              <a:buNone/>
            </a:pPr>
            <a:endParaRPr lang="en-GB" dirty="0"/>
          </a:p>
          <a:p>
            <a:pPr marL="0" indent="0">
              <a:buNone/>
            </a:pPr>
            <a:r>
              <a:rPr lang="en-GB" dirty="0"/>
              <a:t>5</a:t>
            </a:r>
            <a:r>
              <a:rPr lang="en-GB" dirty="0" smtClean="0"/>
              <a:t>. Read your own writing </a:t>
            </a:r>
            <a:endParaRPr lang="en-GB" dirty="0"/>
          </a:p>
          <a:p>
            <a:pPr marL="0" indent="0">
              <a:buNone/>
            </a:pPr>
            <a:endParaRPr lang="en-GB" b="1" dirty="0">
              <a:solidFill>
                <a:srgbClr val="826CAE"/>
              </a:solidFill>
            </a:endParaRPr>
          </a:p>
          <a:p>
            <a:pPr marL="0" indent="0">
              <a:buNone/>
            </a:pPr>
            <a:endParaRPr lang="en-GB" b="1" dirty="0">
              <a:solidFill>
                <a:srgbClr val="826CAE"/>
              </a:solidFill>
            </a:endParaRPr>
          </a:p>
        </p:txBody>
      </p:sp>
      <p:sp>
        <p:nvSpPr>
          <p:cNvPr id="3" name="Footer Placeholder 2"/>
          <p:cNvSpPr>
            <a:spLocks noGrp="1"/>
          </p:cNvSpPr>
          <p:nvPr>
            <p:ph type="ftr" sz="quarter" idx="11"/>
          </p:nvPr>
        </p:nvSpPr>
        <p:spPr/>
        <p:txBody>
          <a:bodyPr/>
          <a:lstStyle/>
          <a:p>
            <a:r>
              <a:rPr lang="en-GB" smtClean="0"/>
              <a:t>literacytrust.org.uk</a:t>
            </a:r>
            <a:endParaRPr lang="en-GB" dirty="0"/>
          </a:p>
        </p:txBody>
      </p:sp>
      <p:sp>
        <p:nvSpPr>
          <p:cNvPr id="4" name="Title 3"/>
          <p:cNvSpPr>
            <a:spLocks noGrp="1"/>
          </p:cNvSpPr>
          <p:nvPr>
            <p:ph type="ctrTitle"/>
          </p:nvPr>
        </p:nvSpPr>
        <p:spPr>
          <a:xfrm>
            <a:off x="569843" y="1524000"/>
            <a:ext cx="8359864" cy="706692"/>
          </a:xfrm>
        </p:spPr>
        <p:txBody>
          <a:bodyPr/>
          <a:lstStyle/>
          <a:p>
            <a:r>
              <a:rPr lang="en-GB" dirty="0" smtClean="0">
                <a:solidFill>
                  <a:srgbClr val="002060"/>
                </a:solidFill>
              </a:rPr>
              <a:t>Improving your writing </a:t>
            </a:r>
            <a:r>
              <a:rPr lang="en-GB" dirty="0">
                <a:solidFill>
                  <a:srgbClr val="002060"/>
                </a:solidFill>
              </a:rPr>
              <a:t>s</a:t>
            </a:r>
            <a:r>
              <a:rPr lang="en-GB" dirty="0" smtClean="0">
                <a:solidFill>
                  <a:srgbClr val="002060"/>
                </a:solidFill>
              </a:rPr>
              <a:t>kills </a:t>
            </a:r>
            <a:endParaRPr lang="en-GB" dirty="0">
              <a:solidFill>
                <a:srgbClr val="002060"/>
              </a:solidFill>
            </a:endParaRPr>
          </a:p>
        </p:txBody>
      </p:sp>
    </p:spTree>
    <p:extLst>
      <p:ext uri="{BB962C8B-B14F-4D97-AF65-F5344CB8AC3E}">
        <p14:creationId xmlns:p14="http://schemas.microsoft.com/office/powerpoint/2010/main" val="3462859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3607" y="2380343"/>
            <a:ext cx="9503144" cy="4331563"/>
          </a:xfrm>
        </p:spPr>
        <p:txBody>
          <a:bodyPr>
            <a:normAutofit fontScale="85000" lnSpcReduction="20000"/>
          </a:bodyPr>
          <a:lstStyle/>
          <a:p>
            <a:pPr marL="0" indent="0">
              <a:buNone/>
            </a:pPr>
            <a:r>
              <a:rPr lang="en-GB" b="1" dirty="0" smtClean="0">
                <a:solidFill>
                  <a:srgbClr val="002060"/>
                </a:solidFill>
              </a:rPr>
              <a:t>Planning your writing is important at work.  Before you start a writing task there are a few things that you need to think about.</a:t>
            </a:r>
          </a:p>
          <a:p>
            <a:pPr marL="0" indent="0">
              <a:buNone/>
            </a:pPr>
            <a:endParaRPr lang="en-GB" b="1" dirty="0">
              <a:solidFill>
                <a:srgbClr val="826CAE"/>
              </a:solidFill>
            </a:endParaRPr>
          </a:p>
          <a:p>
            <a:r>
              <a:rPr lang="en-GB" i="1" dirty="0" smtClean="0"/>
              <a:t>Who is the audience? Who is going to read what you have written?</a:t>
            </a:r>
          </a:p>
          <a:p>
            <a:pPr marL="0" indent="0">
              <a:buNone/>
            </a:pPr>
            <a:endParaRPr lang="en-GB" i="1" dirty="0"/>
          </a:p>
          <a:p>
            <a:r>
              <a:rPr lang="en-GB" i="1" dirty="0" smtClean="0"/>
              <a:t>What is the purpose? What are you trying to achieve through writing?</a:t>
            </a:r>
          </a:p>
          <a:p>
            <a:pPr marL="0" indent="0">
              <a:buNone/>
            </a:pPr>
            <a:endParaRPr lang="en-GB" i="1" dirty="0" smtClean="0"/>
          </a:p>
          <a:p>
            <a:r>
              <a:rPr lang="en-GB" i="1" dirty="0" smtClean="0"/>
              <a:t>Do you need to use formal or informal language?</a:t>
            </a:r>
          </a:p>
          <a:p>
            <a:pPr marL="0" indent="0">
              <a:buNone/>
            </a:pPr>
            <a:endParaRPr lang="en-GB" i="1" dirty="0" smtClean="0"/>
          </a:p>
          <a:p>
            <a:r>
              <a:rPr lang="en-GB" i="1" dirty="0" smtClean="0"/>
              <a:t>Is there an example or a template that you can use? (For example, you could use the format of an email that you have received)</a:t>
            </a:r>
          </a:p>
          <a:p>
            <a:pPr marL="0" indent="0">
              <a:buNone/>
            </a:pPr>
            <a:endParaRPr lang="en-GB" dirty="0" smtClean="0"/>
          </a:p>
          <a:p>
            <a:r>
              <a:rPr lang="en-GB" i="1" dirty="0" smtClean="0"/>
              <a:t>Bullet point what you need to include and in what order, creating a checklist</a:t>
            </a:r>
            <a:endParaRPr lang="en-GB" i="1" dirty="0"/>
          </a:p>
          <a:p>
            <a:pPr marL="0" indent="0">
              <a:buNone/>
            </a:pPr>
            <a:endParaRPr lang="en-GB" i="1" dirty="0"/>
          </a:p>
        </p:txBody>
      </p:sp>
      <p:sp>
        <p:nvSpPr>
          <p:cNvPr id="3" name="Footer Placeholder 2"/>
          <p:cNvSpPr>
            <a:spLocks noGrp="1"/>
          </p:cNvSpPr>
          <p:nvPr>
            <p:ph type="ftr" sz="quarter" idx="11"/>
          </p:nvPr>
        </p:nvSpPr>
        <p:spPr/>
        <p:txBody>
          <a:bodyPr/>
          <a:lstStyle/>
          <a:p>
            <a:r>
              <a:rPr lang="en-GB" smtClean="0"/>
              <a:t>literacytrust.org.uk</a:t>
            </a:r>
            <a:endParaRPr lang="en-GB" dirty="0"/>
          </a:p>
        </p:txBody>
      </p:sp>
      <p:sp>
        <p:nvSpPr>
          <p:cNvPr id="4" name="Title 3"/>
          <p:cNvSpPr>
            <a:spLocks noGrp="1"/>
          </p:cNvSpPr>
          <p:nvPr>
            <p:ph type="ctrTitle"/>
          </p:nvPr>
        </p:nvSpPr>
        <p:spPr>
          <a:xfrm>
            <a:off x="569843" y="1598199"/>
            <a:ext cx="8359864" cy="782144"/>
          </a:xfrm>
        </p:spPr>
        <p:txBody>
          <a:bodyPr/>
          <a:lstStyle/>
          <a:p>
            <a:r>
              <a:rPr lang="en-GB" dirty="0" smtClean="0">
                <a:solidFill>
                  <a:srgbClr val="002060"/>
                </a:solidFill>
              </a:rPr>
              <a:t>1. Plan your writing </a:t>
            </a:r>
            <a:endParaRPr lang="en-GB" dirty="0">
              <a:solidFill>
                <a:srgbClr val="002060"/>
              </a:solidFill>
            </a:endParaRPr>
          </a:p>
        </p:txBody>
      </p:sp>
    </p:spTree>
    <p:extLst>
      <p:ext uri="{BB962C8B-B14F-4D97-AF65-F5344CB8AC3E}">
        <p14:creationId xmlns:p14="http://schemas.microsoft.com/office/powerpoint/2010/main" val="1808962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3607" y="2322286"/>
            <a:ext cx="9503144" cy="4389620"/>
          </a:xfrm>
        </p:spPr>
        <p:txBody>
          <a:bodyPr>
            <a:normAutofit/>
          </a:bodyPr>
          <a:lstStyle/>
          <a:p>
            <a:pPr marL="0" indent="0">
              <a:buNone/>
            </a:pPr>
            <a:r>
              <a:rPr lang="en-GB" b="1" dirty="0" smtClean="0">
                <a:solidFill>
                  <a:srgbClr val="002060"/>
                </a:solidFill>
              </a:rPr>
              <a:t>Always have a pen and paper or technology that you can record notes on. Making notes at work is a great way to practise your skills.</a:t>
            </a:r>
          </a:p>
          <a:p>
            <a:pPr marL="0" indent="0" algn="ctr">
              <a:buNone/>
            </a:pPr>
            <a:endParaRPr lang="en-GB" dirty="0"/>
          </a:p>
          <a:p>
            <a:r>
              <a:rPr lang="en-GB" dirty="0" smtClean="0"/>
              <a:t>If you are in a meeting, write down what you hear, recording all of the important information.</a:t>
            </a:r>
          </a:p>
          <a:p>
            <a:r>
              <a:rPr lang="en-GB" dirty="0" smtClean="0"/>
              <a:t>Try to focus on the information that is important to you. Sometimes we get into the habit of writing as much as we can and that isn’t always useful. </a:t>
            </a:r>
          </a:p>
          <a:p>
            <a:r>
              <a:rPr lang="en-GB" dirty="0" smtClean="0"/>
              <a:t>Writing a to-do list is useful to organise yourself at work and is also a quick and easy way to develop your writing. </a:t>
            </a:r>
          </a:p>
          <a:p>
            <a:pPr marL="0" indent="0">
              <a:buNone/>
            </a:pPr>
            <a:endParaRPr lang="en-GB" dirty="0"/>
          </a:p>
        </p:txBody>
      </p:sp>
      <p:sp>
        <p:nvSpPr>
          <p:cNvPr id="3" name="Footer Placeholder 2"/>
          <p:cNvSpPr>
            <a:spLocks noGrp="1"/>
          </p:cNvSpPr>
          <p:nvPr>
            <p:ph type="ftr" sz="quarter" idx="11"/>
          </p:nvPr>
        </p:nvSpPr>
        <p:spPr/>
        <p:txBody>
          <a:bodyPr/>
          <a:lstStyle/>
          <a:p>
            <a:r>
              <a:rPr lang="en-GB" dirty="0" smtClean="0"/>
              <a:t>literacytrust.org.uk</a:t>
            </a:r>
            <a:endParaRPr lang="en-GB" dirty="0"/>
          </a:p>
        </p:txBody>
      </p:sp>
      <p:sp>
        <p:nvSpPr>
          <p:cNvPr id="4" name="Title 3"/>
          <p:cNvSpPr>
            <a:spLocks noGrp="1"/>
          </p:cNvSpPr>
          <p:nvPr>
            <p:ph type="ctrTitle"/>
          </p:nvPr>
        </p:nvSpPr>
        <p:spPr>
          <a:xfrm>
            <a:off x="569843" y="1508859"/>
            <a:ext cx="8359864" cy="666030"/>
          </a:xfrm>
        </p:spPr>
        <p:txBody>
          <a:bodyPr>
            <a:normAutofit fontScale="90000"/>
          </a:bodyPr>
          <a:lstStyle/>
          <a:p>
            <a:r>
              <a:rPr lang="en-GB" dirty="0" smtClean="0">
                <a:solidFill>
                  <a:srgbClr val="002060"/>
                </a:solidFill>
              </a:rPr>
              <a:t>2. Make notes at work</a:t>
            </a:r>
            <a:endParaRPr lang="en-GB" dirty="0">
              <a:solidFill>
                <a:srgbClr val="002060"/>
              </a:solidFill>
            </a:endParaRPr>
          </a:p>
        </p:txBody>
      </p:sp>
    </p:spTree>
    <p:extLst>
      <p:ext uri="{BB962C8B-B14F-4D97-AF65-F5344CB8AC3E}">
        <p14:creationId xmlns:p14="http://schemas.microsoft.com/office/powerpoint/2010/main" val="2400680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3607" y="2244392"/>
            <a:ext cx="9503144" cy="4467514"/>
          </a:xfrm>
        </p:spPr>
        <p:txBody>
          <a:bodyPr>
            <a:normAutofit lnSpcReduction="10000"/>
          </a:bodyPr>
          <a:lstStyle/>
          <a:p>
            <a:pPr marL="0" indent="0">
              <a:buNone/>
            </a:pPr>
            <a:r>
              <a:rPr lang="en-GB" b="1" dirty="0" smtClean="0">
                <a:solidFill>
                  <a:srgbClr val="002060"/>
                </a:solidFill>
              </a:rPr>
              <a:t>There are many websites and apps that you can download to help you to build your vocabulary.  Record your word of the day. If appropriate, you can use it in your writing.</a:t>
            </a:r>
          </a:p>
          <a:p>
            <a:pPr marL="0" indent="0">
              <a:buNone/>
            </a:pPr>
            <a:endParaRPr lang="en-GB" dirty="0" smtClean="0"/>
          </a:p>
          <a:p>
            <a:pPr marL="0" indent="0">
              <a:buNone/>
            </a:pPr>
            <a:r>
              <a:rPr lang="en-GB" i="1" dirty="0" smtClean="0"/>
              <a:t>Apps</a:t>
            </a:r>
            <a:endParaRPr lang="en-GB" i="1" dirty="0"/>
          </a:p>
          <a:p>
            <a:r>
              <a:rPr lang="en-GB" dirty="0" smtClean="0"/>
              <a:t>Word of the </a:t>
            </a:r>
            <a:r>
              <a:rPr lang="en-GB" dirty="0"/>
              <a:t>D</a:t>
            </a:r>
            <a:r>
              <a:rPr lang="en-GB" dirty="0" smtClean="0"/>
              <a:t>ay: Learn English </a:t>
            </a:r>
          </a:p>
          <a:p>
            <a:r>
              <a:rPr lang="en-GB" dirty="0" smtClean="0"/>
              <a:t>WOTD </a:t>
            </a:r>
          </a:p>
          <a:p>
            <a:r>
              <a:rPr lang="en-GB" dirty="0" smtClean="0"/>
              <a:t>Oxford Dictionary of English </a:t>
            </a:r>
            <a:endParaRPr lang="en-GB" dirty="0"/>
          </a:p>
          <a:p>
            <a:pPr marL="0" indent="0">
              <a:buNone/>
            </a:pPr>
            <a:endParaRPr lang="en-GB" dirty="0" smtClean="0"/>
          </a:p>
          <a:p>
            <a:pPr marL="0" indent="0">
              <a:buNone/>
            </a:pPr>
            <a:r>
              <a:rPr lang="en-GB" i="1" dirty="0" smtClean="0"/>
              <a:t>Websites </a:t>
            </a:r>
          </a:p>
          <a:p>
            <a:r>
              <a:rPr lang="en-GB" dirty="0">
                <a:hlinkClick r:id="rId2"/>
              </a:rPr>
              <a:t>https://www.dictionary.com/e/word-of-the-day/</a:t>
            </a:r>
            <a:endParaRPr lang="en-GB" dirty="0" smtClean="0"/>
          </a:p>
          <a:p>
            <a:pPr marL="0" indent="0">
              <a:buNone/>
            </a:pPr>
            <a:endParaRPr lang="en-GB" dirty="0" smtClean="0"/>
          </a:p>
          <a:p>
            <a:endParaRPr lang="en-GB" dirty="0"/>
          </a:p>
        </p:txBody>
      </p:sp>
      <p:sp>
        <p:nvSpPr>
          <p:cNvPr id="3" name="Footer Placeholder 2"/>
          <p:cNvSpPr>
            <a:spLocks noGrp="1"/>
          </p:cNvSpPr>
          <p:nvPr>
            <p:ph type="ftr" sz="quarter" idx="11"/>
          </p:nvPr>
        </p:nvSpPr>
        <p:spPr/>
        <p:txBody>
          <a:bodyPr/>
          <a:lstStyle/>
          <a:p>
            <a:r>
              <a:rPr lang="en-GB" smtClean="0"/>
              <a:t>literacytrust.org.uk</a:t>
            </a:r>
            <a:endParaRPr lang="en-GB" dirty="0"/>
          </a:p>
        </p:txBody>
      </p:sp>
      <p:sp>
        <p:nvSpPr>
          <p:cNvPr id="4" name="Title 3"/>
          <p:cNvSpPr>
            <a:spLocks noGrp="1"/>
          </p:cNvSpPr>
          <p:nvPr>
            <p:ph type="ctrTitle"/>
          </p:nvPr>
        </p:nvSpPr>
        <p:spPr>
          <a:xfrm>
            <a:off x="453607" y="1549334"/>
            <a:ext cx="8359864" cy="695058"/>
          </a:xfrm>
        </p:spPr>
        <p:txBody>
          <a:bodyPr>
            <a:normAutofit/>
          </a:bodyPr>
          <a:lstStyle/>
          <a:p>
            <a:r>
              <a:rPr lang="en-GB" dirty="0" smtClean="0">
                <a:solidFill>
                  <a:srgbClr val="002060"/>
                </a:solidFill>
              </a:rPr>
              <a:t>3. Sign up to a “</a:t>
            </a:r>
            <a:r>
              <a:rPr lang="en-GB" dirty="0">
                <a:solidFill>
                  <a:srgbClr val="002060"/>
                </a:solidFill>
              </a:rPr>
              <a:t>w</a:t>
            </a:r>
            <a:r>
              <a:rPr lang="en-GB" dirty="0" smtClean="0">
                <a:solidFill>
                  <a:srgbClr val="002060"/>
                </a:solidFill>
              </a:rPr>
              <a:t>ord of the day”</a:t>
            </a:r>
            <a:endParaRPr lang="en-GB" dirty="0">
              <a:solidFill>
                <a:srgbClr val="002060"/>
              </a:solidFill>
            </a:endParaRPr>
          </a:p>
        </p:txBody>
      </p:sp>
    </p:spTree>
    <p:extLst>
      <p:ext uri="{BB962C8B-B14F-4D97-AF65-F5344CB8AC3E}">
        <p14:creationId xmlns:p14="http://schemas.microsoft.com/office/powerpoint/2010/main" val="2354891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3607" y="2888343"/>
            <a:ext cx="9503144" cy="3823563"/>
          </a:xfrm>
        </p:spPr>
        <p:txBody>
          <a:bodyPr>
            <a:normAutofit/>
          </a:bodyPr>
          <a:lstStyle/>
          <a:p>
            <a:pPr marL="0" indent="0">
              <a:buNone/>
            </a:pPr>
            <a:r>
              <a:rPr lang="en-GB" sz="2000" dirty="0" smtClean="0"/>
              <a:t>Use a word bank to record any new terms that you discover. It will become easy to remember them and use them in day-to-day conversation and your writing. </a:t>
            </a:r>
          </a:p>
          <a:p>
            <a:pPr marL="0" indent="0">
              <a:buNone/>
            </a:pPr>
            <a:r>
              <a:rPr lang="en-GB" sz="2000" dirty="0" smtClean="0"/>
              <a:t>We have put together a few suggested words for you and a space to write your own.</a:t>
            </a:r>
          </a:p>
        </p:txBody>
      </p:sp>
      <p:sp>
        <p:nvSpPr>
          <p:cNvPr id="3" name="Footer Placeholder 2"/>
          <p:cNvSpPr>
            <a:spLocks noGrp="1"/>
          </p:cNvSpPr>
          <p:nvPr>
            <p:ph type="ftr" sz="quarter" idx="11"/>
          </p:nvPr>
        </p:nvSpPr>
        <p:spPr/>
        <p:txBody>
          <a:bodyPr/>
          <a:lstStyle/>
          <a:p>
            <a:r>
              <a:rPr lang="en-GB" smtClean="0"/>
              <a:t>literacytrust.org.uk</a:t>
            </a:r>
            <a:endParaRPr lang="en-GB" dirty="0"/>
          </a:p>
        </p:txBody>
      </p:sp>
      <p:sp>
        <p:nvSpPr>
          <p:cNvPr id="4" name="Title 3"/>
          <p:cNvSpPr>
            <a:spLocks noGrp="1"/>
          </p:cNvSpPr>
          <p:nvPr>
            <p:ph type="ctrTitle"/>
          </p:nvPr>
        </p:nvSpPr>
        <p:spPr>
          <a:xfrm>
            <a:off x="569843" y="1596572"/>
            <a:ext cx="8359864" cy="849085"/>
          </a:xfrm>
        </p:spPr>
        <p:txBody>
          <a:bodyPr>
            <a:normAutofit/>
          </a:bodyPr>
          <a:lstStyle/>
          <a:p>
            <a:r>
              <a:rPr lang="en-GB" dirty="0" smtClean="0">
                <a:solidFill>
                  <a:srgbClr val="002060"/>
                </a:solidFill>
              </a:rPr>
              <a:t>4. Write down new vocabulary	 </a:t>
            </a:r>
            <a:endParaRPr lang="en-GB" dirty="0">
              <a:solidFill>
                <a:srgbClr val="002060"/>
              </a:solidFill>
            </a:endParaRPr>
          </a:p>
        </p:txBody>
      </p:sp>
      <p:sp>
        <p:nvSpPr>
          <p:cNvPr id="5" name="Rectangle 4"/>
          <p:cNvSpPr/>
          <p:nvPr/>
        </p:nvSpPr>
        <p:spPr>
          <a:xfrm>
            <a:off x="433294" y="4093029"/>
            <a:ext cx="9523457" cy="2566600"/>
          </a:xfrm>
          <a:prstGeom prst="rect">
            <a:avLst/>
          </a:prstGeom>
        </p:spPr>
        <p:txBody>
          <a:bodyPr wrap="square">
            <a:spAutoFit/>
          </a:bodyPr>
          <a:lstStyle/>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Formal </a:t>
            </a:r>
            <a:r>
              <a:rPr lang="en-GB" sz="2000" b="1" dirty="0" smtClean="0">
                <a:latin typeface="Calibri" panose="020F0502020204030204" pitchFamily="34" charset="0"/>
                <a:ea typeface="Calibri" panose="020F0502020204030204" pitchFamily="34" charset="0"/>
                <a:cs typeface="Times New Roman" panose="02020603050405020304" pitchFamily="18" charset="0"/>
              </a:rPr>
              <a:t>introductions</a:t>
            </a: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Welcome to… Thank you for inviting me to… Let </a:t>
            </a:r>
            <a:r>
              <a:rPr lang="en-GB" sz="2000" dirty="0" smtClean="0">
                <a:latin typeface="Calibri" panose="020F0502020204030204" pitchFamily="34" charset="0"/>
                <a:ea typeface="Calibri" panose="020F0502020204030204" pitchFamily="34" charset="0"/>
                <a:cs typeface="Times New Roman" panose="02020603050405020304" pitchFamily="18" charset="0"/>
              </a:rPr>
              <a:t>me </a:t>
            </a:r>
            <a:r>
              <a:rPr lang="en-GB" sz="2000" dirty="0">
                <a:latin typeface="Calibri" panose="020F0502020204030204" pitchFamily="34" charset="0"/>
                <a:ea typeface="Calibri" panose="020F0502020204030204" pitchFamily="34" charset="0"/>
                <a:cs typeface="Times New Roman" panose="02020603050405020304" pitchFamily="18" charset="0"/>
              </a:rPr>
              <a:t>introduce you to… My name is…</a:t>
            </a: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Would it be possible to… I am writing to apply for/enquire about… I have attached…</a:t>
            </a: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Formal closing statements: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Thank you for… It has been a pleasure to… Do you have any further questions?</a:t>
            </a: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Dear Sir/Madam… Yours </a:t>
            </a:r>
            <a:r>
              <a:rPr lang="en-GB" sz="2000" dirty="0" smtClean="0">
                <a:latin typeface="Calibri" panose="020F0502020204030204" pitchFamily="34" charset="0"/>
                <a:ea typeface="Calibri" panose="020F0502020204030204" pitchFamily="34" charset="0"/>
                <a:cs typeface="Times New Roman" panose="02020603050405020304" pitchFamily="18" charset="0"/>
              </a:rPr>
              <a:t>faithfully/Dear </a:t>
            </a:r>
            <a:r>
              <a:rPr lang="en-GB" sz="2000" dirty="0">
                <a:latin typeface="Calibri" panose="020F0502020204030204" pitchFamily="34" charset="0"/>
                <a:ea typeface="Calibri" panose="020F0502020204030204" pitchFamily="34" charset="0"/>
                <a:cs typeface="Times New Roman" panose="02020603050405020304" pitchFamily="18" charset="0"/>
              </a:rPr>
              <a:t>[known name]… Yours </a:t>
            </a:r>
            <a:r>
              <a:rPr lang="en-GB" sz="2000" dirty="0" smtClean="0">
                <a:latin typeface="Calibri" panose="020F0502020204030204" pitchFamily="34" charset="0"/>
                <a:ea typeface="Calibri" panose="020F0502020204030204" pitchFamily="34" charset="0"/>
                <a:cs typeface="Times New Roman" panose="02020603050405020304" pitchFamily="18" charset="0"/>
              </a:rPr>
              <a:t>sincerely</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0182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46744" y="2133600"/>
            <a:ext cx="9913256" cy="4578306"/>
          </a:xfrm>
        </p:spPr>
        <p:txBody>
          <a:bodyPr>
            <a:normAutofit/>
          </a:bodyPr>
          <a:lstStyle/>
          <a:p>
            <a:pPr marL="0" indent="0">
              <a:lnSpc>
                <a:spcPct val="107000"/>
              </a:lnSpc>
              <a:spcAft>
                <a:spcPts val="800"/>
              </a:spcAft>
              <a:buNone/>
            </a:pPr>
            <a:r>
              <a:rPr lang="en-GB" sz="2000" b="1" dirty="0">
                <a:latin typeface="Calibri" panose="020F0502020204030204" pitchFamily="34" charset="0"/>
                <a:ea typeface="Calibri" panose="020F0502020204030204" pitchFamily="34" charset="0"/>
                <a:cs typeface="Times New Roman" panose="02020603050405020304" pitchFamily="18" charset="0"/>
              </a:rPr>
              <a:t>Frequently used workplace words: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000" dirty="0" smtClean="0">
                <a:latin typeface="Calibri" panose="020F0502020204030204" pitchFamily="34" charset="0"/>
                <a:ea typeface="Calibri" panose="020F0502020204030204" pitchFamily="34" charset="0"/>
                <a:cs typeface="Times New Roman" panose="02020603050405020304" pitchFamily="18" charset="0"/>
              </a:rPr>
              <a:t>Administration  </a:t>
            </a:r>
            <a:r>
              <a:rPr lang="en-GB" sz="2000" dirty="0">
                <a:latin typeface="Calibri" panose="020F0502020204030204" pitchFamily="34" charset="0"/>
                <a:ea typeface="Calibri" panose="020F0502020204030204" pitchFamily="34" charset="0"/>
                <a:cs typeface="Times New Roman" panose="02020603050405020304" pitchFamily="18" charset="0"/>
              </a:rPr>
              <a:t>Assessment </a:t>
            </a:r>
            <a:r>
              <a:rPr lang="en-GB" sz="2000" dirty="0" smtClean="0">
                <a:latin typeface="Calibri" panose="020F0502020204030204" pitchFamily="34" charset="0"/>
                <a:ea typeface="Calibri" panose="020F0502020204030204" pitchFamily="34" charset="0"/>
                <a:cs typeface="Times New Roman" panose="02020603050405020304" pitchFamily="18" charset="0"/>
              </a:rPr>
              <a:t> Client  Collaboration  Colleague  Communication  </a:t>
            </a:r>
            <a:r>
              <a:rPr lang="en-GB" sz="2000" dirty="0">
                <a:latin typeface="Calibri" panose="020F0502020204030204" pitchFamily="34" charset="0"/>
                <a:ea typeface="Calibri" panose="020F0502020204030204" pitchFamily="34" charset="0"/>
                <a:cs typeface="Times New Roman" panose="02020603050405020304" pitchFamily="18" charset="0"/>
              </a:rPr>
              <a:t>Conditions  </a:t>
            </a:r>
            <a:r>
              <a:rPr lang="en-GB" sz="2000" dirty="0" smtClean="0">
                <a:latin typeface="Calibri" panose="020F0502020204030204" pitchFamily="34" charset="0"/>
                <a:ea typeface="Calibri" panose="020F0502020204030204" pitchFamily="34" charset="0"/>
                <a:cs typeface="Times New Roman" panose="02020603050405020304" pitchFamily="18" charset="0"/>
              </a:rPr>
              <a:t>Corporate   </a:t>
            </a:r>
            <a:r>
              <a:rPr lang="en-GB" sz="2000" dirty="0">
                <a:latin typeface="Calibri" panose="020F0502020204030204" pitchFamily="34" charset="0"/>
                <a:ea typeface="Calibri" panose="020F0502020204030204" pitchFamily="34" charset="0"/>
                <a:cs typeface="Times New Roman" panose="02020603050405020304" pitchFamily="18" charset="0"/>
              </a:rPr>
              <a:t>Correspondence  CV  </a:t>
            </a:r>
            <a:r>
              <a:rPr lang="en-GB" sz="2000" dirty="0" smtClean="0">
                <a:latin typeface="Calibri" panose="020F0502020204030204" pitchFamily="34" charset="0"/>
                <a:ea typeface="Calibri" panose="020F0502020204030204" pitchFamily="34" charset="0"/>
                <a:cs typeface="Times New Roman" panose="02020603050405020304" pitchFamily="18" charset="0"/>
              </a:rPr>
              <a:t>Dismissal  Documentation  </a:t>
            </a:r>
            <a:r>
              <a:rPr lang="en-GB" sz="2000" dirty="0">
                <a:latin typeface="Calibri" panose="020F0502020204030204" pitchFamily="34" charset="0"/>
                <a:ea typeface="Calibri" panose="020F0502020204030204" pitchFamily="34" charset="0"/>
                <a:cs typeface="Times New Roman" panose="02020603050405020304" pitchFamily="18" charset="0"/>
              </a:rPr>
              <a:t>Email  Employee  Employer  </a:t>
            </a:r>
            <a:r>
              <a:rPr lang="en-GB" sz="2000" dirty="0" smtClean="0">
                <a:latin typeface="Calibri" panose="020F0502020204030204" pitchFamily="34" charset="0"/>
                <a:ea typeface="Calibri" panose="020F0502020204030204" pitchFamily="34" charset="0"/>
                <a:cs typeface="Times New Roman" panose="02020603050405020304" pitchFamily="18" charset="0"/>
              </a:rPr>
              <a:t>Experience  </a:t>
            </a:r>
            <a:r>
              <a:rPr lang="en-GB" sz="2000" dirty="0">
                <a:latin typeface="Calibri" panose="020F0502020204030204" pitchFamily="34" charset="0"/>
                <a:ea typeface="Calibri" panose="020F0502020204030204" pitchFamily="34" charset="0"/>
                <a:cs typeface="Times New Roman" panose="02020603050405020304" pitchFamily="18" charset="0"/>
              </a:rPr>
              <a:t>Industry  Interview  Invitation  Marketing  Manager Meeting </a:t>
            </a:r>
            <a:r>
              <a:rPr lang="en-GB" sz="2000" dirty="0" smtClean="0">
                <a:latin typeface="Calibri" panose="020F0502020204030204" pitchFamily="34" charset="0"/>
                <a:ea typeface="Calibri" panose="020F0502020204030204" pitchFamily="34" charset="0"/>
                <a:cs typeface="Times New Roman" panose="02020603050405020304" pitchFamily="18" charset="0"/>
              </a:rPr>
              <a:t> Office  </a:t>
            </a:r>
            <a:r>
              <a:rPr lang="en-GB" sz="2000" dirty="0">
                <a:latin typeface="Calibri" panose="020F0502020204030204" pitchFamily="34" charset="0"/>
                <a:ea typeface="Calibri" panose="020F0502020204030204" pitchFamily="34" charset="0"/>
                <a:cs typeface="Times New Roman" panose="02020603050405020304" pitchFamily="18" charset="0"/>
              </a:rPr>
              <a:t>Paperwork  </a:t>
            </a:r>
            <a:r>
              <a:rPr lang="en-GB" sz="2000" dirty="0" smtClean="0">
                <a:latin typeface="Calibri" panose="020F0502020204030204" pitchFamily="34" charset="0"/>
                <a:ea typeface="Calibri" panose="020F0502020204030204" pitchFamily="34" charset="0"/>
                <a:cs typeface="Times New Roman" panose="02020603050405020304" pitchFamily="18" charset="0"/>
              </a:rPr>
              <a:t>Presentation  </a:t>
            </a:r>
            <a:r>
              <a:rPr lang="en-GB" sz="2000" dirty="0">
                <a:latin typeface="Calibri" panose="020F0502020204030204" pitchFamily="34" charset="0"/>
                <a:ea typeface="Calibri" panose="020F0502020204030204" pitchFamily="34" charset="0"/>
                <a:cs typeface="Times New Roman" panose="02020603050405020304" pitchFamily="18" charset="0"/>
              </a:rPr>
              <a:t>Probation Period  Professional  Projection </a:t>
            </a:r>
            <a:r>
              <a:rPr lang="en-GB" sz="2000" dirty="0" smtClean="0">
                <a:latin typeface="Calibri" panose="020F0502020204030204" pitchFamily="34" charset="0"/>
                <a:ea typeface="Calibri" panose="020F0502020204030204" pitchFamily="34" charset="0"/>
                <a:cs typeface="Times New Roman" panose="02020603050405020304" pitchFamily="18" charset="0"/>
              </a:rPr>
              <a:t> Qualification  Report  </a:t>
            </a:r>
            <a:r>
              <a:rPr lang="en-GB" sz="2000" dirty="0">
                <a:latin typeface="Calibri" panose="020F0502020204030204" pitchFamily="34" charset="0"/>
                <a:ea typeface="Calibri" panose="020F0502020204030204" pitchFamily="34" charset="0"/>
                <a:cs typeface="Times New Roman" panose="02020603050405020304" pitchFamily="18" charset="0"/>
              </a:rPr>
              <a:t>Reference </a:t>
            </a:r>
            <a:r>
              <a:rPr lang="en-GB" sz="2000" dirty="0" smtClean="0">
                <a:latin typeface="Calibri" panose="020F0502020204030204" pitchFamily="34" charset="0"/>
                <a:ea typeface="Calibri" panose="020F0502020204030204" pitchFamily="34" charset="0"/>
                <a:cs typeface="Times New Roman" panose="02020603050405020304" pitchFamily="18" charset="0"/>
              </a:rPr>
              <a:t> </a:t>
            </a:r>
            <a:r>
              <a:rPr lang="en-GB" sz="2000" dirty="0">
                <a:latin typeface="Calibri" panose="020F0502020204030204" pitchFamily="34" charset="0"/>
                <a:ea typeface="Calibri" panose="020F0502020204030204" pitchFamily="34" charset="0"/>
                <a:cs typeface="Times New Roman" panose="02020603050405020304" pitchFamily="18" charset="0"/>
              </a:rPr>
              <a:t>Responsibility </a:t>
            </a:r>
            <a:r>
              <a:rPr lang="en-GB" sz="2000" dirty="0" smtClean="0">
                <a:latin typeface="Calibri" panose="020F0502020204030204" pitchFamily="34" charset="0"/>
                <a:ea typeface="Calibri" panose="020F0502020204030204" pitchFamily="34" charset="0"/>
                <a:cs typeface="Times New Roman" panose="02020603050405020304" pitchFamily="18" charset="0"/>
              </a:rPr>
              <a:t> Specification  Strength  Weakness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000" b="1" dirty="0">
                <a:latin typeface="Calibri" panose="020F0502020204030204" pitchFamily="34" charset="0"/>
                <a:ea typeface="Calibri" panose="020F0502020204030204" pitchFamily="34" charset="0"/>
                <a:cs typeface="Times New Roman" panose="02020603050405020304" pitchFamily="18" charset="0"/>
              </a:rPr>
              <a:t>Skill words: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000" dirty="0">
                <a:latin typeface="Calibri" panose="020F0502020204030204" pitchFamily="34" charset="0"/>
                <a:ea typeface="Calibri" panose="020F0502020204030204" pitchFamily="34" charset="0"/>
                <a:cs typeface="Times New Roman" panose="02020603050405020304" pitchFamily="18" charset="0"/>
              </a:rPr>
              <a:t>Ambitious  Articulate  Committed  Confident  Conscientious  Diligent  Flexible  Focused  Hard-working  Innovative  Integrity  Methodical  Motivated  Multi-tasker  Organised  Personable  Proactive  Reflective  Reliable  Resilient  </a:t>
            </a:r>
            <a:r>
              <a:rPr lang="en-GB" sz="2000" dirty="0" smtClean="0">
                <a:latin typeface="Calibri" panose="020F0502020204030204" pitchFamily="34" charset="0"/>
                <a:ea typeface="Calibri" panose="020F0502020204030204" pitchFamily="34" charset="0"/>
                <a:cs typeface="Times New Roman" panose="02020603050405020304" pitchFamily="18" charset="0"/>
              </a:rPr>
              <a:t>Team Player  </a:t>
            </a:r>
            <a:r>
              <a:rPr lang="en-GB" sz="2000" dirty="0">
                <a:latin typeface="Calibri" panose="020F0502020204030204" pitchFamily="34" charset="0"/>
                <a:ea typeface="Calibri" panose="020F0502020204030204" pitchFamily="34" charset="0"/>
                <a:cs typeface="Times New Roman" panose="02020603050405020304" pitchFamily="18" charset="0"/>
              </a:rPr>
              <a:t>Trustworthy  </a:t>
            </a:r>
          </a:p>
          <a:p>
            <a:endParaRPr lang="en-GB" dirty="0"/>
          </a:p>
        </p:txBody>
      </p:sp>
      <p:sp>
        <p:nvSpPr>
          <p:cNvPr id="3" name="Footer Placeholder 2"/>
          <p:cNvSpPr>
            <a:spLocks noGrp="1"/>
          </p:cNvSpPr>
          <p:nvPr>
            <p:ph type="ftr" sz="quarter" idx="11"/>
          </p:nvPr>
        </p:nvSpPr>
        <p:spPr/>
        <p:txBody>
          <a:bodyPr/>
          <a:lstStyle/>
          <a:p>
            <a:r>
              <a:rPr lang="en-GB" smtClean="0"/>
              <a:t>literacytrust.org.uk</a:t>
            </a:r>
            <a:endParaRPr lang="en-GB" dirty="0"/>
          </a:p>
        </p:txBody>
      </p:sp>
    </p:spTree>
    <p:extLst>
      <p:ext uri="{BB962C8B-B14F-4D97-AF65-F5344CB8AC3E}">
        <p14:creationId xmlns:p14="http://schemas.microsoft.com/office/powerpoint/2010/main" val="3049410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pPr marL="0" indent="0">
              <a:lnSpc>
                <a:spcPct val="107000"/>
              </a:lnSpc>
              <a:spcAft>
                <a:spcPts val="800"/>
              </a:spcAft>
              <a:buNone/>
            </a:pPr>
            <a:r>
              <a:rPr lang="en-GB" sz="2000" b="1" dirty="0">
                <a:latin typeface="Calibri" panose="020F0502020204030204" pitchFamily="34" charset="0"/>
                <a:ea typeface="Calibri" panose="020F0502020204030204" pitchFamily="34" charset="0"/>
                <a:cs typeface="Times New Roman" panose="02020603050405020304" pitchFamily="18" charset="0"/>
              </a:rPr>
              <a:t>Workplace action verbs: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000" dirty="0">
                <a:latin typeface="Calibri" panose="020F0502020204030204" pitchFamily="34" charset="0"/>
                <a:ea typeface="Calibri" panose="020F0502020204030204" pitchFamily="34" charset="0"/>
                <a:cs typeface="Times New Roman" panose="02020603050405020304" pitchFamily="18" charset="0"/>
              </a:rPr>
              <a:t>Accomplished  Administered  Advancing Advised  Arranged  Collaborated  Completed  Conducted  Consulted  Contacted  Coordinated  Created  Decided  Delegated  Developed  Discussed  Documented  Edited  Evaluated  Explored  Facilitated  Identified  Implemented  Improved  Initiated  Introduced </a:t>
            </a:r>
            <a:r>
              <a:rPr lang="en-GB" sz="2000" dirty="0" smtClean="0">
                <a:latin typeface="Calibri" panose="020F0502020204030204" pitchFamily="34" charset="0"/>
                <a:ea typeface="Calibri" panose="020F0502020204030204" pitchFamily="34" charset="0"/>
                <a:cs typeface="Times New Roman" panose="02020603050405020304" pitchFamily="18" charset="0"/>
              </a:rPr>
              <a:t>Investigated  </a:t>
            </a:r>
            <a:r>
              <a:rPr lang="en-GB" sz="2000" dirty="0">
                <a:latin typeface="Calibri" panose="020F0502020204030204" pitchFamily="34" charset="0"/>
                <a:ea typeface="Calibri" panose="020F0502020204030204" pitchFamily="34" charset="0"/>
                <a:cs typeface="Times New Roman" panose="02020603050405020304" pitchFamily="18" charset="0"/>
              </a:rPr>
              <a:t>Liaised  Managed  Negotiated  Organised  Planned  Prepared  Presented  Persuaded  Questioned  Redesigned  Reviewed  Selected  Trained</a:t>
            </a: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000" b="1" dirty="0">
                <a:latin typeface="Calibri" panose="020F0502020204030204" pitchFamily="34" charset="0"/>
                <a:ea typeface="Calibri" panose="020F0502020204030204" pitchFamily="34" charset="0"/>
                <a:cs typeface="Times New Roman" panose="02020603050405020304" pitchFamily="18" charset="0"/>
              </a:rPr>
              <a:t>Your own additional words and phrases:</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p:cNvSpPr>
            <a:spLocks noGrp="1"/>
          </p:cNvSpPr>
          <p:nvPr>
            <p:ph type="ftr" sz="quarter" idx="11"/>
          </p:nvPr>
        </p:nvSpPr>
        <p:spPr/>
        <p:txBody>
          <a:bodyPr/>
          <a:lstStyle/>
          <a:p>
            <a:r>
              <a:rPr lang="en-GB" smtClean="0"/>
              <a:t>literacytrust.org.uk</a:t>
            </a:r>
            <a:endParaRPr lang="en-GB" dirty="0"/>
          </a:p>
        </p:txBody>
      </p:sp>
    </p:spTree>
    <p:extLst>
      <p:ext uri="{BB962C8B-B14F-4D97-AF65-F5344CB8AC3E}">
        <p14:creationId xmlns:p14="http://schemas.microsoft.com/office/powerpoint/2010/main" val="1119794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3607" y="2815771"/>
            <a:ext cx="9503144" cy="3896135"/>
          </a:xfrm>
        </p:spPr>
        <p:txBody>
          <a:bodyPr>
            <a:normAutofit lnSpcReduction="10000"/>
          </a:bodyPr>
          <a:lstStyle/>
          <a:p>
            <a:pPr marL="0" indent="0">
              <a:buNone/>
            </a:pPr>
            <a:r>
              <a:rPr lang="en-GB" dirty="0" smtClean="0"/>
              <a:t>Reading your own writing can help you find mistakes and edit what you have written. </a:t>
            </a:r>
            <a:r>
              <a:rPr lang="en-GB" dirty="0"/>
              <a:t>Although it can be time consuming and a challenge to fit into a busy work day, reading your own writing is very important.  </a:t>
            </a:r>
            <a:endParaRPr lang="en-GB" dirty="0" smtClean="0"/>
          </a:p>
          <a:p>
            <a:pPr marL="0" indent="0">
              <a:buNone/>
            </a:pPr>
            <a:endParaRPr lang="en-GB" dirty="0"/>
          </a:p>
          <a:p>
            <a:pPr marL="0" indent="0">
              <a:buNone/>
            </a:pPr>
            <a:r>
              <a:rPr lang="en-GB" dirty="0" smtClean="0"/>
              <a:t>It will help you to pick up any mistakes that you have made. You can check your spelling and grammar. </a:t>
            </a:r>
          </a:p>
          <a:p>
            <a:pPr marL="0" indent="0">
              <a:buNone/>
            </a:pPr>
            <a:endParaRPr lang="en-GB" dirty="0"/>
          </a:p>
          <a:p>
            <a:pPr marL="0" indent="0">
              <a:buNone/>
            </a:pPr>
            <a:r>
              <a:rPr lang="en-GB" dirty="0" smtClean="0"/>
              <a:t>You can use the checklist that you created in step one to make sure that you are using the correct language and the audience is getting what they need from your writing. </a:t>
            </a:r>
          </a:p>
          <a:p>
            <a:pPr marL="0" indent="0">
              <a:buNone/>
            </a:pPr>
            <a:endParaRPr lang="en-GB" dirty="0"/>
          </a:p>
        </p:txBody>
      </p:sp>
      <p:sp>
        <p:nvSpPr>
          <p:cNvPr id="3" name="Footer Placeholder 2"/>
          <p:cNvSpPr>
            <a:spLocks noGrp="1"/>
          </p:cNvSpPr>
          <p:nvPr>
            <p:ph type="ftr" sz="quarter" idx="11"/>
          </p:nvPr>
        </p:nvSpPr>
        <p:spPr/>
        <p:txBody>
          <a:bodyPr/>
          <a:lstStyle/>
          <a:p>
            <a:r>
              <a:rPr lang="en-GB" smtClean="0"/>
              <a:t>literacytrust.org.uk</a:t>
            </a:r>
            <a:endParaRPr lang="en-GB" dirty="0"/>
          </a:p>
        </p:txBody>
      </p:sp>
      <p:sp>
        <p:nvSpPr>
          <p:cNvPr id="4" name="Title 3"/>
          <p:cNvSpPr>
            <a:spLocks noGrp="1"/>
          </p:cNvSpPr>
          <p:nvPr>
            <p:ph type="ctrTitle"/>
          </p:nvPr>
        </p:nvSpPr>
        <p:spPr>
          <a:xfrm>
            <a:off x="569843" y="1753974"/>
            <a:ext cx="8359864" cy="767003"/>
          </a:xfrm>
        </p:spPr>
        <p:txBody>
          <a:bodyPr/>
          <a:lstStyle/>
          <a:p>
            <a:r>
              <a:rPr lang="en-GB" dirty="0" smtClean="0">
                <a:solidFill>
                  <a:srgbClr val="002060"/>
                </a:solidFill>
              </a:rPr>
              <a:t>5. Read your own writing</a:t>
            </a:r>
            <a:endParaRPr lang="en-GB" dirty="0">
              <a:solidFill>
                <a:srgbClr val="002060"/>
              </a:solidFill>
            </a:endParaRPr>
          </a:p>
        </p:txBody>
      </p:sp>
    </p:spTree>
    <p:extLst>
      <p:ext uri="{BB962C8B-B14F-4D97-AF65-F5344CB8AC3E}">
        <p14:creationId xmlns:p14="http://schemas.microsoft.com/office/powerpoint/2010/main" val="3594218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70DD030-2330-4469-9D55-219EBEA143A6}" vid="{B34CFD0A-0131-416B-93F0-4BEF974AA695}"/>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70DD030-2330-4469-9D55-219EBEA143A6}" vid="{11AF37E8-9C99-4CD1-B3BB-E29168380CA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 – FINAL Purple 2020</Template>
  <TotalTime>194</TotalTime>
  <Words>712</Words>
  <Application>Microsoft Office PowerPoint</Application>
  <PresentationFormat>Custom</PresentationFormat>
  <Paragraphs>70</Paragraphs>
  <Slides>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Times New Roman</vt:lpstr>
      <vt:lpstr>Office Theme</vt:lpstr>
      <vt:lpstr>Custom Design</vt:lpstr>
      <vt:lpstr>Improving your writing skills </vt:lpstr>
      <vt:lpstr>1. Plan your writing </vt:lpstr>
      <vt:lpstr>2. Make notes at work</vt:lpstr>
      <vt:lpstr>3. Sign up to a “word of the day”</vt:lpstr>
      <vt:lpstr>4. Write down new vocabulary  </vt:lpstr>
      <vt:lpstr>PowerPoint Presentation</vt:lpstr>
      <vt:lpstr>PowerPoint Presentation</vt:lpstr>
      <vt:lpstr>5. Read your own writing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 Handelman-Pedroza</dc:creator>
  <cp:lastModifiedBy>Hannah Hedges</cp:lastModifiedBy>
  <cp:revision>24</cp:revision>
  <dcterms:created xsi:type="dcterms:W3CDTF">2020-06-08T10:34:02Z</dcterms:created>
  <dcterms:modified xsi:type="dcterms:W3CDTF">2020-10-12T09:50:43Z</dcterms:modified>
</cp:coreProperties>
</file>